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1" r:id="rId2"/>
  </p:sldMasterIdLst>
  <p:handoutMasterIdLst>
    <p:handoutMasterId r:id="rId8"/>
  </p:handoutMasterIdLst>
  <p:sldIdLst>
    <p:sldId id="275" r:id="rId3"/>
    <p:sldId id="277" r:id="rId4"/>
    <p:sldId id="276" r:id="rId5"/>
    <p:sldId id="279" r:id="rId6"/>
    <p:sldId id="278" r:id="rId7"/>
  </p:sldIdLst>
  <p:sldSz cx="9144000" cy="6858000" type="screen4x3"/>
  <p:notesSz cx="7099300" cy="10234613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Lucida Handwriting" pitchFamily="66" charset="0"/>
      <p:regular r:id="rId13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g+WNp07rWFI7i96Zk/0I7Q==" hashData="cGJ0BrzWfi2FUPPBDCK+JxHwgzc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33"/>
    <a:srgbClr val="660033"/>
    <a:srgbClr val="66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6158" tIns="48079" rIns="96158" bIns="48079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6158" tIns="48079" rIns="96158" bIns="48079" rtlCol="0"/>
          <a:lstStyle>
            <a:lvl1pPr algn="r">
              <a:defRPr sz="1300"/>
            </a:lvl1pPr>
          </a:lstStyle>
          <a:p>
            <a:pPr>
              <a:defRPr/>
            </a:pPr>
            <a:fld id="{3798FA44-E326-4C15-A62E-1E2C9163320F}" type="datetimeFigureOut">
              <a:rPr lang="de-DE"/>
              <a:pPr>
                <a:defRPr/>
              </a:pPr>
              <a:t>08.01.2013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6158" tIns="48079" rIns="96158" bIns="4807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6158" tIns="48079" rIns="96158" bIns="48079" rtlCol="0" anchor="b"/>
          <a:lstStyle>
            <a:lvl1pPr algn="r">
              <a:defRPr sz="1300"/>
            </a:lvl1pPr>
          </a:lstStyle>
          <a:p>
            <a:pPr>
              <a:defRPr/>
            </a:pPr>
            <a:fld id="{1711DCFB-89CA-4047-BD08-C07234E62F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810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C03F-1C11-4205-A86B-381F00845CF4}" type="datetimeFigureOut">
              <a:rPr lang="de-DE"/>
              <a:pPr>
                <a:defRPr/>
              </a:pPr>
              <a:t>08.01.2013</a:t>
            </a:fld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D3845-CC97-4723-911A-D3E3185955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C982-A1A4-4C80-A232-67F3CF61F9CC}" type="datetimeFigureOut">
              <a:rPr lang="de-DE"/>
              <a:pPr>
                <a:defRPr/>
              </a:pPr>
              <a:t>08.01.2013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CE65-FB82-4269-8BE7-321BFAEA81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64FE-3710-4FF8-BC1A-9C83CF228E28}" type="datetimeFigureOut">
              <a:rPr lang="de-DE"/>
              <a:pPr>
                <a:defRPr/>
              </a:pPr>
              <a:t>08.01.2013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C580-BE71-4799-AF50-E60AF14968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CDBA89-CDEF-45B1-B91D-55CA496C22E7}" type="datetimeFigureOut">
              <a:rPr lang="de-DE"/>
              <a:pPr>
                <a:defRPr/>
              </a:pPr>
              <a:t>08.01.2013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76B9E0-6339-4B1A-8F27-4506502DDF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85750" y="285750"/>
            <a:ext cx="8572500" cy="60721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6258212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Physik </a:t>
            </a:r>
            <a:r>
              <a:rPr lang="de-DE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</a:t>
            </a:r>
            <a:r>
              <a:rPr lang="de-DE" sz="36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3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470AEA-53A5-472A-9DDC-7AECCF1DE611}" type="datetimeFigureOut">
              <a:rPr lang="de-DE"/>
              <a:pPr>
                <a:defRPr/>
              </a:pPr>
              <a:t>08.01.2013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EF0CD9-0FA7-4ECB-98D2-223504AF18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85750" y="285750"/>
            <a:ext cx="8572500" cy="60721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6258212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Physik </a:t>
            </a:r>
            <a:r>
              <a:rPr lang="de-DE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 </a:t>
            </a:r>
            <a:r>
              <a:rPr lang="de-DE" sz="3600" b="1" cap="none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44" y="1266444"/>
            <a:ext cx="4325112" cy="43251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4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" y="545592"/>
            <a:ext cx="8281416" cy="57668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" y="545592"/>
            <a:ext cx="8281416" cy="57668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835696" y="567152"/>
            <a:ext cx="563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Lucida Handwriting" pitchFamily="66" charset="0"/>
              </a:rPr>
              <a:t>Die </a:t>
            </a:r>
            <a:r>
              <a:rPr lang="de-DE" sz="2400" b="1" dirty="0" smtClean="0">
                <a:latin typeface="Lucida Handwriting" pitchFamily="66" charset="0"/>
              </a:rPr>
              <a:t> physikalische  Größe  Masse</a:t>
            </a:r>
            <a:endParaRPr lang="de-DE" sz="2400" b="1" dirty="0">
              <a:latin typeface="Lucida Handwriting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9396" y="24744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Basiseinheit: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139952" y="24744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1 kg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827584" y="2889881"/>
            <a:ext cx="7488832" cy="53911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</a:rPr>
              <a:t>  1 Liter  Wasser  bei  4 °C  hat  genau  die  Masse  1 kg.  </a:t>
            </a:r>
            <a:endParaRPr lang="de-DE" b="1" dirty="0">
              <a:solidFill>
                <a:schemeClr val="accent3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09396" y="20885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Formelzeichen: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139952" y="20885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m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827584" y="1124744"/>
            <a:ext cx="7488832" cy="83447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</a:rPr>
              <a:t>Jeder  Körper  hat  eine  Masse, die  von  der Menge  und  der  Art  des  Stoffes  abhängig  ist.</a:t>
            </a:r>
            <a:endParaRPr lang="de-DE" b="1" dirty="0">
              <a:solidFill>
                <a:schemeClr val="accent3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30164" y="3554488"/>
            <a:ext cx="339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Weitere  Einheiten: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211960" y="3530186"/>
            <a:ext cx="444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1 t      =  1000 kg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910733" y="3530186"/>
            <a:ext cx="137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(Tonne</a:t>
            </a:r>
            <a:r>
              <a:rPr lang="de-DE" b="1" dirty="0">
                <a:latin typeface="Lucida Handwriting" pitchFamily="66" charset="0"/>
              </a:rPr>
              <a:t>)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232831" y="4332871"/>
            <a:ext cx="4443625" cy="564570"/>
            <a:chOff x="4232831" y="3447442"/>
            <a:chExt cx="4443625" cy="564570"/>
          </a:xfrm>
        </p:grpSpPr>
        <p:sp>
          <p:nvSpPr>
            <p:cNvPr id="23" name="Textfeld 22"/>
            <p:cNvSpPr txBox="1"/>
            <p:nvPr/>
          </p:nvSpPr>
          <p:spPr>
            <a:xfrm>
              <a:off x="4232831" y="3554488"/>
              <a:ext cx="444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Lucida Handwriting" pitchFamily="66" charset="0"/>
                </a:rPr>
                <a:t>1 mg  =               kg</a:t>
              </a:r>
              <a:endParaRPr lang="de-DE" b="1" dirty="0">
                <a:latin typeface="Lucida Handwriting" pitchFamily="66" charset="0"/>
              </a:endParaRPr>
            </a:p>
          </p:txBody>
        </p:sp>
        <p:grpSp>
          <p:nvGrpSpPr>
            <p:cNvPr id="4" name="Gruppieren 3"/>
            <p:cNvGrpSpPr/>
            <p:nvPr/>
          </p:nvGrpSpPr>
          <p:grpSpPr>
            <a:xfrm>
              <a:off x="5273226" y="3447442"/>
              <a:ext cx="1596063" cy="564570"/>
              <a:chOff x="7296416" y="3645024"/>
              <a:chExt cx="1596063" cy="564570"/>
            </a:xfrm>
          </p:grpSpPr>
          <p:sp>
            <p:nvSpPr>
              <p:cNvPr id="30" name="Textfeld 29"/>
              <p:cNvSpPr txBox="1"/>
              <p:nvPr/>
            </p:nvSpPr>
            <p:spPr>
              <a:xfrm>
                <a:off x="7740352" y="3645024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latin typeface="Lucida Handwriting" pitchFamily="66" charset="0"/>
                  </a:rPr>
                  <a:t>1</a:t>
                </a:r>
                <a:endParaRPr lang="de-DE" sz="1400" b="1" dirty="0">
                  <a:latin typeface="Lucida Handwriting" pitchFamily="66" charset="0"/>
                </a:endParaRP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7296416" y="3901817"/>
                <a:ext cx="15960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latin typeface="Lucida Handwriting" pitchFamily="66" charset="0"/>
                  </a:rPr>
                  <a:t>1 000 000</a:t>
                </a:r>
                <a:endParaRPr lang="de-DE" sz="1400" b="1" dirty="0">
                  <a:latin typeface="Lucida Handwriting" pitchFamily="66" charset="0"/>
                </a:endParaRPr>
              </a:p>
            </p:txBody>
          </p:sp>
          <p:cxnSp>
            <p:nvCxnSpPr>
              <p:cNvPr id="3" name="Gerade Verbindung 2"/>
              <p:cNvCxnSpPr/>
              <p:nvPr/>
            </p:nvCxnSpPr>
            <p:spPr>
              <a:xfrm>
                <a:off x="7419961" y="3920671"/>
                <a:ext cx="9933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uppieren 36"/>
          <p:cNvGrpSpPr/>
          <p:nvPr/>
        </p:nvGrpSpPr>
        <p:grpSpPr>
          <a:xfrm>
            <a:off x="4232831" y="3816909"/>
            <a:ext cx="4443625" cy="564570"/>
            <a:chOff x="4232831" y="3816909"/>
            <a:chExt cx="4443625" cy="564570"/>
          </a:xfrm>
        </p:grpSpPr>
        <p:sp>
          <p:nvSpPr>
            <p:cNvPr id="24" name="Textfeld 23"/>
            <p:cNvSpPr txBox="1"/>
            <p:nvPr/>
          </p:nvSpPr>
          <p:spPr>
            <a:xfrm>
              <a:off x="4232831" y="3995772"/>
              <a:ext cx="444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Lucida Handwriting" pitchFamily="66" charset="0"/>
                </a:rPr>
                <a:t>1 g     =           kg</a:t>
              </a:r>
              <a:endParaRPr lang="de-DE" b="1" dirty="0">
                <a:latin typeface="Lucida Handwriting" pitchFamily="66" charset="0"/>
              </a:endParaRPr>
            </a:p>
          </p:txBody>
        </p:sp>
        <p:grpSp>
          <p:nvGrpSpPr>
            <p:cNvPr id="36" name="Gruppieren 35"/>
            <p:cNvGrpSpPr/>
            <p:nvPr/>
          </p:nvGrpSpPr>
          <p:grpSpPr>
            <a:xfrm>
              <a:off x="5372129" y="3816909"/>
              <a:ext cx="870039" cy="564570"/>
              <a:chOff x="7374369" y="3642725"/>
              <a:chExt cx="870039" cy="564570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7596336" y="3642725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latin typeface="Lucida Handwriting" pitchFamily="66" charset="0"/>
                  </a:rPr>
                  <a:t>1</a:t>
                </a:r>
                <a:endParaRPr lang="de-DE" sz="1400" b="1" dirty="0">
                  <a:latin typeface="Lucida Handwriting" pitchFamily="66" charset="0"/>
                </a:endParaRP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374369" y="3899518"/>
                <a:ext cx="7980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latin typeface="Lucida Handwriting" pitchFamily="66" charset="0"/>
                  </a:rPr>
                  <a:t>1 000 </a:t>
                </a:r>
                <a:endParaRPr lang="de-DE" sz="1400" b="1" dirty="0">
                  <a:latin typeface="Lucida Handwriting" pitchFamily="66" charset="0"/>
                </a:endParaRPr>
              </a:p>
            </p:txBody>
          </p:sp>
          <p:cxnSp>
            <p:nvCxnSpPr>
              <p:cNvPr id="34" name="Gerade Verbindung 33"/>
              <p:cNvCxnSpPr/>
              <p:nvPr/>
            </p:nvCxnSpPr>
            <p:spPr>
              <a:xfrm>
                <a:off x="7467096" y="3923820"/>
                <a:ext cx="5612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3289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9" grpId="0"/>
      <p:bldP spid="20" grpId="0"/>
      <p:bldP spid="21" grpId="0" animBg="1"/>
      <p:bldP spid="22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_oRQQjB5Qxls/THsGGo2KrPI/AAAAAAAAAoY/zW318ozpaGg/s1600/sc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474384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ospitalitywholesale.com.au/products/kitchen-scales-stainless-steel-bod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9693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scalesmuseum.com/images/weightspics/Bullion%20Weights%20Group%20%5Bsmall%5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40" y="4509119"/>
            <a:ext cx="2972400" cy="177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3946642" cy="526482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73293"/>
            <a:ext cx="7153275" cy="47244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56" y="476672"/>
            <a:ext cx="1484784" cy="1484784"/>
          </a:xfrm>
          <a:prstGeom prst="rect">
            <a:avLst/>
          </a:prstGeom>
        </p:spPr>
      </p:pic>
      <p:pic>
        <p:nvPicPr>
          <p:cNvPr id="1026" name="Picture 2" descr="http://img.directindustry.de/images_di/photo-g/laborwaage-54946-235332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2185"/>
            <a:ext cx="5741921" cy="588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ohnprofi.de/media/catalog/product/cache/1/image/9df78eab33525d08d6e5fb8d27136e95/d/i/digitale-kuechenwaage-angelina-weiss_1629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3292"/>
            <a:ext cx="4248472" cy="48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erkzeugzentrum.com/images2/1000/2/177/2013000363_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1" y="649673"/>
            <a:ext cx="5570909" cy="55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5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" y="545592"/>
            <a:ext cx="8281416" cy="57668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835696" y="567152"/>
            <a:ext cx="563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Lucida Handwriting" pitchFamily="66" charset="0"/>
              </a:rPr>
              <a:t>Die </a:t>
            </a:r>
            <a:r>
              <a:rPr lang="de-DE" sz="2400" b="1" dirty="0" smtClean="0">
                <a:latin typeface="Lucida Handwriting" pitchFamily="66" charset="0"/>
              </a:rPr>
              <a:t> physikalische  Größe  Masse</a:t>
            </a:r>
            <a:endParaRPr lang="de-DE" sz="2400" b="1" dirty="0">
              <a:latin typeface="Lucida Handwriting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9396" y="24744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Basiseinheit: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139952" y="24744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1 kg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827584" y="2889881"/>
            <a:ext cx="7488832" cy="53911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</a:rPr>
              <a:t>  1 Liter  Wasser  bei  4 °C  hat  genau  die  Masse  1 kg.  </a:t>
            </a:r>
            <a:endParaRPr lang="de-DE" b="1" dirty="0">
              <a:solidFill>
                <a:schemeClr val="accent3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09396" y="20885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Formelzeichen: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139952" y="20885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m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827584" y="1124744"/>
            <a:ext cx="7488832" cy="83447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</a:rPr>
              <a:t>Jeder  Körper  hat  eine  Masse, die  von  der Menge  und  der  Art  des  Stoffes  abhängig  ist.</a:t>
            </a:r>
            <a:endParaRPr lang="de-DE" b="1" dirty="0">
              <a:solidFill>
                <a:schemeClr val="accent3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30164" y="3554488"/>
            <a:ext cx="339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Weitere  Einheiten: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211960" y="3530186"/>
            <a:ext cx="444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1 t      =  1000 kg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910733" y="3530186"/>
            <a:ext cx="137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(Tonne</a:t>
            </a:r>
            <a:r>
              <a:rPr lang="de-DE" b="1" dirty="0">
                <a:latin typeface="Lucida Handwriting" pitchFamily="66" charset="0"/>
              </a:rPr>
              <a:t>)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860146" y="4891388"/>
            <a:ext cx="7488832" cy="53911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</a:rPr>
              <a:t>Messgeräte  für  Massen  sind  Waagen.</a:t>
            </a:r>
            <a:endParaRPr lang="de-DE" b="1" dirty="0">
              <a:solidFill>
                <a:schemeClr val="accent3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827584" y="5507940"/>
            <a:ext cx="788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Lucida Handwriting" pitchFamily="66" charset="0"/>
              </a:rPr>
              <a:t>(Balkenwaage,  Briefwaage,  Küchenwaage,  </a:t>
            </a:r>
            <a:r>
              <a:rPr lang="de-DE" dirty="0" err="1" smtClean="0">
                <a:latin typeface="Lucida Handwriting" pitchFamily="66" charset="0"/>
              </a:rPr>
              <a:t>el</a:t>
            </a:r>
            <a:r>
              <a:rPr lang="de-DE" dirty="0" smtClean="0">
                <a:latin typeface="Lucida Handwriting" pitchFamily="66" charset="0"/>
              </a:rPr>
              <a:t>. Waagen)</a:t>
            </a:r>
            <a:r>
              <a:rPr lang="de-DE" b="1" dirty="0" smtClean="0">
                <a:latin typeface="Lucida Handwriting" pitchFamily="66" charset="0"/>
              </a:rPr>
              <a:t> </a:t>
            </a:r>
            <a:endParaRPr lang="de-DE" b="1" dirty="0">
              <a:latin typeface="Lucida Handwriting" pitchFamily="66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232831" y="4332871"/>
            <a:ext cx="4443625" cy="564570"/>
            <a:chOff x="4232831" y="3447442"/>
            <a:chExt cx="4443625" cy="564570"/>
          </a:xfrm>
        </p:grpSpPr>
        <p:sp>
          <p:nvSpPr>
            <p:cNvPr id="23" name="Textfeld 22"/>
            <p:cNvSpPr txBox="1"/>
            <p:nvPr/>
          </p:nvSpPr>
          <p:spPr>
            <a:xfrm>
              <a:off x="4232831" y="3554488"/>
              <a:ext cx="444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Lucida Handwriting" pitchFamily="66" charset="0"/>
                </a:rPr>
                <a:t>1 mg  =               kg</a:t>
              </a:r>
              <a:endParaRPr lang="de-DE" b="1" dirty="0">
                <a:latin typeface="Lucida Handwriting" pitchFamily="66" charset="0"/>
              </a:endParaRPr>
            </a:p>
          </p:txBody>
        </p:sp>
        <p:grpSp>
          <p:nvGrpSpPr>
            <p:cNvPr id="4" name="Gruppieren 3"/>
            <p:cNvGrpSpPr/>
            <p:nvPr/>
          </p:nvGrpSpPr>
          <p:grpSpPr>
            <a:xfrm>
              <a:off x="5273226" y="3447442"/>
              <a:ext cx="1596063" cy="564570"/>
              <a:chOff x="7296416" y="3645024"/>
              <a:chExt cx="1596063" cy="564570"/>
            </a:xfrm>
          </p:grpSpPr>
          <p:sp>
            <p:nvSpPr>
              <p:cNvPr id="30" name="Textfeld 29"/>
              <p:cNvSpPr txBox="1"/>
              <p:nvPr/>
            </p:nvSpPr>
            <p:spPr>
              <a:xfrm>
                <a:off x="7740352" y="3645024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latin typeface="Lucida Handwriting" pitchFamily="66" charset="0"/>
                  </a:rPr>
                  <a:t>1</a:t>
                </a:r>
                <a:endParaRPr lang="de-DE" sz="1400" b="1" dirty="0">
                  <a:latin typeface="Lucida Handwriting" pitchFamily="66" charset="0"/>
                </a:endParaRP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7296416" y="3901817"/>
                <a:ext cx="15960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latin typeface="Lucida Handwriting" pitchFamily="66" charset="0"/>
                  </a:rPr>
                  <a:t>1 000 000</a:t>
                </a:r>
                <a:endParaRPr lang="de-DE" sz="1400" b="1" dirty="0">
                  <a:latin typeface="Lucida Handwriting" pitchFamily="66" charset="0"/>
                </a:endParaRPr>
              </a:p>
            </p:txBody>
          </p:sp>
          <p:cxnSp>
            <p:nvCxnSpPr>
              <p:cNvPr id="3" name="Gerade Verbindung 2"/>
              <p:cNvCxnSpPr/>
              <p:nvPr/>
            </p:nvCxnSpPr>
            <p:spPr>
              <a:xfrm>
                <a:off x="7419961" y="3920671"/>
                <a:ext cx="9933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uppieren 36"/>
          <p:cNvGrpSpPr/>
          <p:nvPr/>
        </p:nvGrpSpPr>
        <p:grpSpPr>
          <a:xfrm>
            <a:off x="4232831" y="3816909"/>
            <a:ext cx="4443625" cy="564570"/>
            <a:chOff x="4232831" y="3816909"/>
            <a:chExt cx="4443625" cy="564570"/>
          </a:xfrm>
        </p:grpSpPr>
        <p:sp>
          <p:nvSpPr>
            <p:cNvPr id="24" name="Textfeld 23"/>
            <p:cNvSpPr txBox="1"/>
            <p:nvPr/>
          </p:nvSpPr>
          <p:spPr>
            <a:xfrm>
              <a:off x="4232831" y="3995772"/>
              <a:ext cx="444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Lucida Handwriting" pitchFamily="66" charset="0"/>
                </a:rPr>
                <a:t>1 g     =           kg</a:t>
              </a:r>
              <a:endParaRPr lang="de-DE" b="1" dirty="0">
                <a:latin typeface="Lucida Handwriting" pitchFamily="66" charset="0"/>
              </a:endParaRPr>
            </a:p>
          </p:txBody>
        </p:sp>
        <p:grpSp>
          <p:nvGrpSpPr>
            <p:cNvPr id="36" name="Gruppieren 35"/>
            <p:cNvGrpSpPr/>
            <p:nvPr/>
          </p:nvGrpSpPr>
          <p:grpSpPr>
            <a:xfrm>
              <a:off x="5372129" y="3816909"/>
              <a:ext cx="870039" cy="564570"/>
              <a:chOff x="7374369" y="3642725"/>
              <a:chExt cx="870039" cy="564570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7596336" y="3642725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latin typeface="Lucida Handwriting" pitchFamily="66" charset="0"/>
                  </a:rPr>
                  <a:t>1</a:t>
                </a:r>
                <a:endParaRPr lang="de-DE" sz="1400" b="1" dirty="0">
                  <a:latin typeface="Lucida Handwriting" pitchFamily="66" charset="0"/>
                </a:endParaRP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374369" y="3899518"/>
                <a:ext cx="7980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latin typeface="Lucida Handwriting" pitchFamily="66" charset="0"/>
                  </a:rPr>
                  <a:t>1 000 </a:t>
                </a:r>
                <a:endParaRPr lang="de-DE" sz="1400" b="1" dirty="0">
                  <a:latin typeface="Lucida Handwriting" pitchFamily="66" charset="0"/>
                </a:endParaRPr>
              </a:p>
            </p:txBody>
          </p:sp>
          <p:cxnSp>
            <p:nvCxnSpPr>
              <p:cNvPr id="34" name="Gerade Verbindung 33"/>
              <p:cNvCxnSpPr/>
              <p:nvPr/>
            </p:nvCxnSpPr>
            <p:spPr>
              <a:xfrm>
                <a:off x="7467096" y="3923820"/>
                <a:ext cx="5612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7058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56" y="476672"/>
            <a:ext cx="1484784" cy="14847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7" y="1961456"/>
            <a:ext cx="5948221" cy="3005683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3059832" y="3573016"/>
            <a:ext cx="648072" cy="1419585"/>
            <a:chOff x="3059832" y="3573016"/>
            <a:chExt cx="648072" cy="1419585"/>
          </a:xfrm>
        </p:grpSpPr>
        <p:cxnSp>
          <p:nvCxnSpPr>
            <p:cNvPr id="7" name="Gerade Verbindung 6"/>
            <p:cNvCxnSpPr/>
            <p:nvPr/>
          </p:nvCxnSpPr>
          <p:spPr>
            <a:xfrm>
              <a:off x="3059832" y="3573016"/>
              <a:ext cx="648072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>
              <a:off x="3707904" y="4653136"/>
              <a:ext cx="0" cy="339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ieren 44"/>
          <p:cNvGrpSpPr/>
          <p:nvPr/>
        </p:nvGrpSpPr>
        <p:grpSpPr>
          <a:xfrm>
            <a:off x="3383868" y="3531963"/>
            <a:ext cx="648072" cy="1409205"/>
            <a:chOff x="3059832" y="3573016"/>
            <a:chExt cx="648072" cy="1409205"/>
          </a:xfrm>
        </p:grpSpPr>
        <p:cxnSp>
          <p:nvCxnSpPr>
            <p:cNvPr id="46" name="Gerade Verbindung 45"/>
            <p:cNvCxnSpPr/>
            <p:nvPr/>
          </p:nvCxnSpPr>
          <p:spPr>
            <a:xfrm>
              <a:off x="3059832" y="3573016"/>
              <a:ext cx="648072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3707904" y="4653136"/>
              <a:ext cx="0" cy="3290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/>
          <p:cNvGrpSpPr/>
          <p:nvPr/>
        </p:nvGrpSpPr>
        <p:grpSpPr>
          <a:xfrm>
            <a:off x="3734207" y="3422978"/>
            <a:ext cx="648072" cy="1419585"/>
            <a:chOff x="3059832" y="3573016"/>
            <a:chExt cx="648072" cy="1419585"/>
          </a:xfrm>
        </p:grpSpPr>
        <p:cxnSp>
          <p:nvCxnSpPr>
            <p:cNvPr id="49" name="Gerade Verbindung 48"/>
            <p:cNvCxnSpPr/>
            <p:nvPr/>
          </p:nvCxnSpPr>
          <p:spPr>
            <a:xfrm>
              <a:off x="3059832" y="3573016"/>
              <a:ext cx="648072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>
              <a:off x="3707904" y="4653136"/>
              <a:ext cx="0" cy="339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ieren 50"/>
          <p:cNvGrpSpPr/>
          <p:nvPr/>
        </p:nvGrpSpPr>
        <p:grpSpPr>
          <a:xfrm>
            <a:off x="4111964" y="3362230"/>
            <a:ext cx="648072" cy="1419585"/>
            <a:chOff x="3059832" y="3573016"/>
            <a:chExt cx="648072" cy="1419585"/>
          </a:xfrm>
        </p:grpSpPr>
        <p:cxnSp>
          <p:nvCxnSpPr>
            <p:cNvPr id="52" name="Gerade Verbindung 51"/>
            <p:cNvCxnSpPr/>
            <p:nvPr/>
          </p:nvCxnSpPr>
          <p:spPr>
            <a:xfrm>
              <a:off x="3059832" y="3573016"/>
              <a:ext cx="648072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3707904" y="4653136"/>
              <a:ext cx="0" cy="339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4518639" y="3253245"/>
            <a:ext cx="648072" cy="1419585"/>
            <a:chOff x="3059832" y="3573016"/>
            <a:chExt cx="648072" cy="1419585"/>
          </a:xfrm>
        </p:grpSpPr>
        <p:cxnSp>
          <p:nvCxnSpPr>
            <p:cNvPr id="55" name="Gerade Verbindung 54"/>
            <p:cNvCxnSpPr/>
            <p:nvPr/>
          </p:nvCxnSpPr>
          <p:spPr>
            <a:xfrm>
              <a:off x="3059832" y="3573016"/>
              <a:ext cx="648072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>
              <a:off x="3707904" y="4653136"/>
              <a:ext cx="0" cy="339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ieren 56"/>
          <p:cNvGrpSpPr/>
          <p:nvPr/>
        </p:nvGrpSpPr>
        <p:grpSpPr>
          <a:xfrm>
            <a:off x="4971153" y="3161543"/>
            <a:ext cx="648072" cy="1419585"/>
            <a:chOff x="3059832" y="3573016"/>
            <a:chExt cx="648072" cy="1419585"/>
          </a:xfrm>
        </p:grpSpPr>
        <p:cxnSp>
          <p:nvCxnSpPr>
            <p:cNvPr id="58" name="Gerade Verbindung 57"/>
            <p:cNvCxnSpPr/>
            <p:nvPr/>
          </p:nvCxnSpPr>
          <p:spPr>
            <a:xfrm>
              <a:off x="3059832" y="3573016"/>
              <a:ext cx="648072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>
              <a:off x="3707904" y="4653136"/>
              <a:ext cx="0" cy="339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/>
          <p:cNvGrpSpPr/>
          <p:nvPr/>
        </p:nvGrpSpPr>
        <p:grpSpPr>
          <a:xfrm>
            <a:off x="5503242" y="3022765"/>
            <a:ext cx="648072" cy="1419585"/>
            <a:chOff x="3059832" y="3573016"/>
            <a:chExt cx="648072" cy="1419585"/>
          </a:xfrm>
        </p:grpSpPr>
        <p:cxnSp>
          <p:nvCxnSpPr>
            <p:cNvPr id="61" name="Gerade Verbindung 60"/>
            <p:cNvCxnSpPr/>
            <p:nvPr/>
          </p:nvCxnSpPr>
          <p:spPr>
            <a:xfrm>
              <a:off x="3059832" y="3573016"/>
              <a:ext cx="648072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>
              <a:off x="3707904" y="4653136"/>
              <a:ext cx="0" cy="339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pieren 62"/>
          <p:cNvGrpSpPr/>
          <p:nvPr/>
        </p:nvGrpSpPr>
        <p:grpSpPr>
          <a:xfrm>
            <a:off x="6141840" y="2880066"/>
            <a:ext cx="648072" cy="1419585"/>
            <a:chOff x="3059832" y="3573016"/>
            <a:chExt cx="648072" cy="1419585"/>
          </a:xfrm>
        </p:grpSpPr>
        <p:cxnSp>
          <p:nvCxnSpPr>
            <p:cNvPr id="64" name="Gerade Verbindung 63"/>
            <p:cNvCxnSpPr/>
            <p:nvPr/>
          </p:nvCxnSpPr>
          <p:spPr>
            <a:xfrm>
              <a:off x="3059832" y="3573016"/>
              <a:ext cx="648072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>
              <a:off x="3707904" y="4653136"/>
              <a:ext cx="0" cy="339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feld 16"/>
          <p:cNvSpPr txBox="1"/>
          <p:nvPr/>
        </p:nvSpPr>
        <p:spPr>
          <a:xfrm rot="20889732">
            <a:off x="646351" y="1301921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Massen in g:    1000 – 500 – 200 – 200 – 100</a:t>
            </a:r>
            <a:endParaRPr lang="de-DE" dirty="0"/>
          </a:p>
        </p:txBody>
      </p:sp>
      <p:sp>
        <p:nvSpPr>
          <p:cNvPr id="66" name="Textfeld 65"/>
          <p:cNvSpPr txBox="1"/>
          <p:nvPr/>
        </p:nvSpPr>
        <p:spPr>
          <a:xfrm rot="20889732">
            <a:off x="1961493" y="4754699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Massen in g:    1 – 2 – 2 – 5 – 10 – 20 – 20  –  50 </a:t>
            </a:r>
            <a:endParaRPr lang="de-DE" dirty="0"/>
          </a:p>
        </p:txBody>
      </p:sp>
      <p:cxnSp>
        <p:nvCxnSpPr>
          <p:cNvPr id="2048" name="Gerade Verbindung 2047"/>
          <p:cNvCxnSpPr/>
          <p:nvPr/>
        </p:nvCxnSpPr>
        <p:spPr>
          <a:xfrm flipV="1">
            <a:off x="3603187" y="4263955"/>
            <a:ext cx="3312368" cy="7509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uppieren 72"/>
          <p:cNvGrpSpPr/>
          <p:nvPr/>
        </p:nvGrpSpPr>
        <p:grpSpPr>
          <a:xfrm flipH="1">
            <a:off x="1871064" y="1772816"/>
            <a:ext cx="648072" cy="1072820"/>
            <a:chOff x="3059832" y="3573016"/>
            <a:chExt cx="648072" cy="1419585"/>
          </a:xfrm>
        </p:grpSpPr>
        <p:cxnSp>
          <p:nvCxnSpPr>
            <p:cNvPr id="74" name="Gerade Verbindung 73"/>
            <p:cNvCxnSpPr/>
            <p:nvPr/>
          </p:nvCxnSpPr>
          <p:spPr>
            <a:xfrm>
              <a:off x="3059832" y="3573016"/>
              <a:ext cx="648072" cy="10801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>
            <a:xfrm>
              <a:off x="3707904" y="4653136"/>
              <a:ext cx="0" cy="339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pieren 75"/>
          <p:cNvGrpSpPr/>
          <p:nvPr/>
        </p:nvGrpSpPr>
        <p:grpSpPr>
          <a:xfrm flipH="1">
            <a:off x="3059832" y="1628800"/>
            <a:ext cx="144016" cy="930607"/>
            <a:chOff x="3563888" y="3761196"/>
            <a:chExt cx="144016" cy="1231405"/>
          </a:xfrm>
        </p:grpSpPr>
        <p:cxnSp>
          <p:nvCxnSpPr>
            <p:cNvPr id="77" name="Gerade Verbindung 76"/>
            <p:cNvCxnSpPr/>
            <p:nvPr/>
          </p:nvCxnSpPr>
          <p:spPr>
            <a:xfrm>
              <a:off x="3563888" y="3761196"/>
              <a:ext cx="144016" cy="8919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>
              <a:off x="3707904" y="4653136"/>
              <a:ext cx="0" cy="339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uppieren 80"/>
          <p:cNvGrpSpPr/>
          <p:nvPr/>
        </p:nvGrpSpPr>
        <p:grpSpPr>
          <a:xfrm flipH="1">
            <a:off x="3923928" y="1486587"/>
            <a:ext cx="108012" cy="960564"/>
            <a:chOff x="3707904" y="3721556"/>
            <a:chExt cx="108012" cy="1271045"/>
          </a:xfrm>
        </p:grpSpPr>
        <p:cxnSp>
          <p:nvCxnSpPr>
            <p:cNvPr id="82" name="Gerade Verbindung 81"/>
            <p:cNvCxnSpPr/>
            <p:nvPr/>
          </p:nvCxnSpPr>
          <p:spPr>
            <a:xfrm flipH="1">
              <a:off x="3707904" y="3721556"/>
              <a:ext cx="108012" cy="9315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/>
          </p:nvCxnSpPr>
          <p:spPr>
            <a:xfrm>
              <a:off x="3707904" y="4653136"/>
              <a:ext cx="0" cy="339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ieren 84"/>
          <p:cNvGrpSpPr/>
          <p:nvPr/>
        </p:nvGrpSpPr>
        <p:grpSpPr>
          <a:xfrm flipH="1">
            <a:off x="4616613" y="1292534"/>
            <a:ext cx="280068" cy="960564"/>
            <a:chOff x="3707904" y="3721556"/>
            <a:chExt cx="280068" cy="1271045"/>
          </a:xfrm>
        </p:grpSpPr>
        <p:cxnSp>
          <p:nvCxnSpPr>
            <p:cNvPr id="86" name="Gerade Verbindung 85"/>
            <p:cNvCxnSpPr/>
            <p:nvPr/>
          </p:nvCxnSpPr>
          <p:spPr>
            <a:xfrm flipH="1">
              <a:off x="3707904" y="3721556"/>
              <a:ext cx="280068" cy="9315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/>
          </p:nvCxnSpPr>
          <p:spPr>
            <a:xfrm>
              <a:off x="3707904" y="4653136"/>
              <a:ext cx="0" cy="339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pieren 88"/>
          <p:cNvGrpSpPr/>
          <p:nvPr/>
        </p:nvGrpSpPr>
        <p:grpSpPr>
          <a:xfrm flipH="1">
            <a:off x="5166711" y="1146261"/>
            <a:ext cx="493043" cy="960564"/>
            <a:chOff x="3707904" y="3721556"/>
            <a:chExt cx="493043" cy="1271045"/>
          </a:xfrm>
        </p:grpSpPr>
        <p:cxnSp>
          <p:nvCxnSpPr>
            <p:cNvPr id="90" name="Gerade Verbindung 89"/>
            <p:cNvCxnSpPr/>
            <p:nvPr/>
          </p:nvCxnSpPr>
          <p:spPr>
            <a:xfrm flipH="1">
              <a:off x="3707904" y="3721556"/>
              <a:ext cx="493043" cy="9315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/>
          </p:nvCxnSpPr>
          <p:spPr>
            <a:xfrm>
              <a:off x="3707904" y="4653136"/>
              <a:ext cx="0" cy="3394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Gerade Verbindung 93"/>
          <p:cNvCxnSpPr/>
          <p:nvPr/>
        </p:nvCxnSpPr>
        <p:spPr>
          <a:xfrm flipV="1">
            <a:off x="2195736" y="1093886"/>
            <a:ext cx="3312368" cy="7509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539552" y="47667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Wägesatz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3081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" y="545592"/>
            <a:ext cx="8281416" cy="57668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835696" y="567152"/>
            <a:ext cx="563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Lucida Handwriting" pitchFamily="66" charset="0"/>
              </a:rPr>
              <a:t>Die </a:t>
            </a:r>
            <a:r>
              <a:rPr lang="de-DE" sz="2400" b="1" dirty="0" smtClean="0">
                <a:latin typeface="Lucida Handwriting" pitchFamily="66" charset="0"/>
              </a:rPr>
              <a:t> physikalische  Größe  Masse</a:t>
            </a:r>
            <a:endParaRPr lang="de-DE" sz="2400" b="1" dirty="0">
              <a:latin typeface="Lucida Handwriting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9396" y="24744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Basiseinheit: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139952" y="24744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1 kg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827584" y="2889881"/>
            <a:ext cx="7488832" cy="53911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</a:rPr>
              <a:t>  1 Liter  Wasser  bei  4 °C  hat  genau  die  Masse  1 kg.  </a:t>
            </a:r>
            <a:endParaRPr lang="de-DE" b="1" dirty="0">
              <a:solidFill>
                <a:schemeClr val="accent3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09396" y="20885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Formelzeichen: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139952" y="20885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m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827584" y="1124744"/>
            <a:ext cx="7488832" cy="83447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</a:rPr>
              <a:t>Jeder  Körper  hat  eine  Masse, die  von  der Menge  und  der  Art  des  Stoffes  abhängig  ist.</a:t>
            </a:r>
            <a:endParaRPr lang="de-DE" b="1" dirty="0">
              <a:solidFill>
                <a:schemeClr val="accent3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30164" y="3554488"/>
            <a:ext cx="339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Weitere  Einheiten: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211960" y="3530186"/>
            <a:ext cx="444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1 t      =  1000 kg</a:t>
            </a:r>
            <a:endParaRPr lang="de-DE" b="1" dirty="0">
              <a:latin typeface="Lucida Handwriting" pitchFamily="66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910733" y="3530186"/>
            <a:ext cx="137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Lucida Handwriting" pitchFamily="66" charset="0"/>
              </a:rPr>
              <a:t>(Tonne</a:t>
            </a:r>
            <a:r>
              <a:rPr lang="de-DE" b="1" dirty="0">
                <a:latin typeface="Lucida Handwriting" pitchFamily="66" charset="0"/>
              </a:rPr>
              <a:t>)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860146" y="4891388"/>
            <a:ext cx="7488832" cy="53911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Lucida Handwriting" pitchFamily="66" charset="0"/>
              </a:rPr>
              <a:t>Messgeräte  für  Massen  sind  Waagen.</a:t>
            </a:r>
            <a:endParaRPr lang="de-DE" b="1" dirty="0">
              <a:solidFill>
                <a:schemeClr val="accent3">
                  <a:lumMod val="5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827584" y="5452524"/>
            <a:ext cx="7885124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dirty="0" err="1" smtClean="0">
                <a:latin typeface="Lucida Handwriting" pitchFamily="66" charset="0"/>
              </a:rPr>
              <a:t>Wägesätze</a:t>
            </a:r>
            <a:r>
              <a:rPr lang="de-DE" dirty="0" smtClean="0">
                <a:latin typeface="Lucida Handwriting" pitchFamily="66" charset="0"/>
              </a:rPr>
              <a:t>  enthalten  Massestücke , die zur Vergleichsmasse  addiert  werden.</a:t>
            </a:r>
            <a:endParaRPr lang="de-DE" b="1" dirty="0">
              <a:latin typeface="Lucida Handwriting" pitchFamily="66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232831" y="4332871"/>
            <a:ext cx="4443625" cy="564570"/>
            <a:chOff x="4232831" y="3447442"/>
            <a:chExt cx="4443625" cy="564570"/>
          </a:xfrm>
        </p:grpSpPr>
        <p:sp>
          <p:nvSpPr>
            <p:cNvPr id="23" name="Textfeld 22"/>
            <p:cNvSpPr txBox="1"/>
            <p:nvPr/>
          </p:nvSpPr>
          <p:spPr>
            <a:xfrm>
              <a:off x="4232831" y="3554488"/>
              <a:ext cx="444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Lucida Handwriting" pitchFamily="66" charset="0"/>
                </a:rPr>
                <a:t>1 mg  =               kg</a:t>
              </a:r>
              <a:endParaRPr lang="de-DE" b="1" dirty="0">
                <a:latin typeface="Lucida Handwriting" pitchFamily="66" charset="0"/>
              </a:endParaRPr>
            </a:p>
          </p:txBody>
        </p:sp>
        <p:grpSp>
          <p:nvGrpSpPr>
            <p:cNvPr id="4" name="Gruppieren 3"/>
            <p:cNvGrpSpPr/>
            <p:nvPr/>
          </p:nvGrpSpPr>
          <p:grpSpPr>
            <a:xfrm>
              <a:off x="5273226" y="3447442"/>
              <a:ext cx="1596063" cy="564570"/>
              <a:chOff x="7296416" y="3645024"/>
              <a:chExt cx="1596063" cy="564570"/>
            </a:xfrm>
          </p:grpSpPr>
          <p:sp>
            <p:nvSpPr>
              <p:cNvPr id="30" name="Textfeld 29"/>
              <p:cNvSpPr txBox="1"/>
              <p:nvPr/>
            </p:nvSpPr>
            <p:spPr>
              <a:xfrm>
                <a:off x="7740352" y="3645024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latin typeface="Lucida Handwriting" pitchFamily="66" charset="0"/>
                  </a:rPr>
                  <a:t>1</a:t>
                </a:r>
                <a:endParaRPr lang="de-DE" sz="1400" b="1" dirty="0">
                  <a:latin typeface="Lucida Handwriting" pitchFamily="66" charset="0"/>
                </a:endParaRP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7296416" y="3901817"/>
                <a:ext cx="15960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latin typeface="Lucida Handwriting" pitchFamily="66" charset="0"/>
                  </a:rPr>
                  <a:t>1 000 000</a:t>
                </a:r>
                <a:endParaRPr lang="de-DE" sz="1400" b="1" dirty="0">
                  <a:latin typeface="Lucida Handwriting" pitchFamily="66" charset="0"/>
                </a:endParaRPr>
              </a:p>
            </p:txBody>
          </p:sp>
          <p:cxnSp>
            <p:nvCxnSpPr>
              <p:cNvPr id="3" name="Gerade Verbindung 2"/>
              <p:cNvCxnSpPr/>
              <p:nvPr/>
            </p:nvCxnSpPr>
            <p:spPr>
              <a:xfrm>
                <a:off x="7419961" y="3920671"/>
                <a:ext cx="9933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uppieren 36"/>
          <p:cNvGrpSpPr/>
          <p:nvPr/>
        </p:nvGrpSpPr>
        <p:grpSpPr>
          <a:xfrm>
            <a:off x="4232831" y="3816909"/>
            <a:ext cx="4443625" cy="564570"/>
            <a:chOff x="4232831" y="3816909"/>
            <a:chExt cx="4443625" cy="564570"/>
          </a:xfrm>
        </p:grpSpPr>
        <p:sp>
          <p:nvSpPr>
            <p:cNvPr id="24" name="Textfeld 23"/>
            <p:cNvSpPr txBox="1"/>
            <p:nvPr/>
          </p:nvSpPr>
          <p:spPr>
            <a:xfrm>
              <a:off x="4232831" y="3995772"/>
              <a:ext cx="4443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Lucida Handwriting" pitchFamily="66" charset="0"/>
                </a:rPr>
                <a:t>1 g     =           kg</a:t>
              </a:r>
              <a:endParaRPr lang="de-DE" b="1" dirty="0">
                <a:latin typeface="Lucida Handwriting" pitchFamily="66" charset="0"/>
              </a:endParaRPr>
            </a:p>
          </p:txBody>
        </p:sp>
        <p:grpSp>
          <p:nvGrpSpPr>
            <p:cNvPr id="36" name="Gruppieren 35"/>
            <p:cNvGrpSpPr/>
            <p:nvPr/>
          </p:nvGrpSpPr>
          <p:grpSpPr>
            <a:xfrm>
              <a:off x="5372129" y="3816909"/>
              <a:ext cx="870039" cy="564570"/>
              <a:chOff x="7374369" y="3642725"/>
              <a:chExt cx="870039" cy="564570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7596336" y="3642725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latin typeface="Lucida Handwriting" pitchFamily="66" charset="0"/>
                  </a:rPr>
                  <a:t>1</a:t>
                </a:r>
                <a:endParaRPr lang="de-DE" sz="1400" b="1" dirty="0">
                  <a:latin typeface="Lucida Handwriting" pitchFamily="66" charset="0"/>
                </a:endParaRP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374369" y="3899518"/>
                <a:ext cx="7980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>
                    <a:latin typeface="Lucida Handwriting" pitchFamily="66" charset="0"/>
                  </a:rPr>
                  <a:t>1 000 </a:t>
                </a:r>
                <a:endParaRPr lang="de-DE" sz="1400" b="1" dirty="0">
                  <a:latin typeface="Lucida Handwriting" pitchFamily="66" charset="0"/>
                </a:endParaRPr>
              </a:p>
            </p:txBody>
          </p:sp>
          <p:cxnSp>
            <p:nvCxnSpPr>
              <p:cNvPr id="34" name="Gerade Verbindung 33"/>
              <p:cNvCxnSpPr/>
              <p:nvPr/>
            </p:nvCxnSpPr>
            <p:spPr>
              <a:xfrm>
                <a:off x="7467096" y="3923820"/>
                <a:ext cx="56128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6693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-Hefteintra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Bildschirmpräsentation (4:3)</PresentationFormat>
  <Paragraphs>55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Lucida Handwriting</vt:lpstr>
      <vt:lpstr>Larissa-Design</vt:lpstr>
      <vt:lpstr>Ph-Hefteintrag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PC</dc:creator>
  <cp:lastModifiedBy>verwalter</cp:lastModifiedBy>
  <cp:revision>161</cp:revision>
  <dcterms:created xsi:type="dcterms:W3CDTF">2010-02-23T14:18:08Z</dcterms:created>
  <dcterms:modified xsi:type="dcterms:W3CDTF">2013-01-08T18:12:56Z</dcterms:modified>
</cp:coreProperties>
</file>